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6"/>
  </p:notesMasterIdLst>
  <p:handoutMasterIdLst>
    <p:handoutMasterId r:id="rId7"/>
  </p:handoutMasterIdLst>
  <p:sldIdLst>
    <p:sldId id="266" r:id="rId2"/>
    <p:sldId id="264" r:id="rId3"/>
    <p:sldId id="265" r:id="rId4"/>
    <p:sldId id="260" r:id="rId5"/>
  </p:sldIdLst>
  <p:sldSz cx="9144000" cy="6858000" type="screen4x3"/>
  <p:notesSz cx="7010400" cy="9296400"/>
  <p:defaultTextStyle>
    <a:defPPr rtl="0">
      <a:defRPr lang="tr-TR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SzPct val="70000"/>
      <a:buFont typeface="Wingdings" pitchFamily="2" charset="2"/>
      <a:buChar char="l"/>
      <a:defRPr sz="2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SzPct val="70000"/>
      <a:buFont typeface="Wingdings" pitchFamily="2" charset="2"/>
      <a:buChar char="l"/>
      <a:defRPr sz="2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SzPct val="70000"/>
      <a:buFont typeface="Wingdings" pitchFamily="2" charset="2"/>
      <a:buChar char="l"/>
      <a:defRPr sz="2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SzPct val="70000"/>
      <a:buFont typeface="Wingdings" pitchFamily="2" charset="2"/>
      <a:buChar char="l"/>
      <a:defRPr sz="2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SzPct val="70000"/>
      <a:buFont typeface="Wingdings" pitchFamily="2" charset="2"/>
      <a:buChar char="l"/>
      <a:defRPr sz="2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3611"/>
    <a:srgbClr val="A44114"/>
    <a:srgbClr val="F3B99F"/>
    <a:srgbClr val="B94917"/>
    <a:srgbClr val="FF6600"/>
    <a:srgbClr val="000066"/>
    <a:srgbClr val="00002C"/>
    <a:srgbClr val="C4E7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3EB1BE-3BAF-4E54-B2EE-113E209DB3CD}" v="8" dt="2026-02-24T13:27:16.295"/>
  </p1510:revLst>
</p1510:revInfo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9" autoAdjust="0"/>
    <p:restoredTop sz="97155" autoAdjust="0"/>
  </p:normalViewPr>
  <p:slideViewPr>
    <p:cSldViewPr>
      <p:cViewPr varScale="1">
        <p:scale>
          <a:sx n="111" d="100"/>
          <a:sy n="111" d="100"/>
        </p:scale>
        <p:origin x="165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296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ş. Gör. Berkay Zülfikar KIZILIRMAK" userId="9b7cea82-bd78-48d9-a33f-090ac540eb70" providerId="ADAL" clId="{CDF564EC-8358-4518-A7F3-C7223AD6EA7D}"/>
    <pc:docChg chg="undo redo custSel modSld">
      <pc:chgData name="Arş. Gör. Berkay Zülfikar KIZILIRMAK" userId="9b7cea82-bd78-48d9-a33f-090ac540eb70" providerId="ADAL" clId="{CDF564EC-8358-4518-A7F3-C7223AD6EA7D}" dt="2026-02-20T11:46:18.304" v="193"/>
      <pc:docMkLst>
        <pc:docMk/>
      </pc:docMkLst>
      <pc:sldChg chg="modSp mod">
        <pc:chgData name="Arş. Gör. Berkay Zülfikar KIZILIRMAK" userId="9b7cea82-bd78-48d9-a33f-090ac540eb70" providerId="ADAL" clId="{CDF564EC-8358-4518-A7F3-C7223AD6EA7D}" dt="2026-02-20T11:46:18.304" v="193"/>
        <pc:sldMkLst>
          <pc:docMk/>
          <pc:sldMk cId="736525898" sldId="264"/>
        </pc:sldMkLst>
        <pc:graphicFrameChg chg="mod modGraphic">
          <ac:chgData name="Arş. Gör. Berkay Zülfikar KIZILIRMAK" userId="9b7cea82-bd78-48d9-a33f-090ac540eb70" providerId="ADAL" clId="{CDF564EC-8358-4518-A7F3-C7223AD6EA7D}" dt="2026-02-20T11:46:18.304" v="193"/>
          <ac:graphicFrameMkLst>
            <pc:docMk/>
            <pc:sldMk cId="736525898" sldId="264"/>
            <ac:graphicFrameMk id="5" creationId="{59B9C1A9-5267-E048-9194-325203C75A1A}"/>
          </ac:graphicFrameMkLst>
        </pc:graphicFrameChg>
      </pc:sldChg>
      <pc:sldChg chg="modSp mod">
        <pc:chgData name="Arş. Gör. Berkay Zülfikar KIZILIRMAK" userId="9b7cea82-bd78-48d9-a33f-090ac540eb70" providerId="ADAL" clId="{CDF564EC-8358-4518-A7F3-C7223AD6EA7D}" dt="2026-02-20T11:23:02.305" v="189"/>
        <pc:sldMkLst>
          <pc:docMk/>
          <pc:sldMk cId="1699168373" sldId="265"/>
        </pc:sldMkLst>
        <pc:graphicFrameChg chg="mod modGraphic">
          <ac:chgData name="Arş. Gör. Berkay Zülfikar KIZILIRMAK" userId="9b7cea82-bd78-48d9-a33f-090ac540eb70" providerId="ADAL" clId="{CDF564EC-8358-4518-A7F3-C7223AD6EA7D}" dt="2026-02-20T11:23:02.305" v="189"/>
          <ac:graphicFrameMkLst>
            <pc:docMk/>
            <pc:sldMk cId="1699168373" sldId="265"/>
            <ac:graphicFrameMk id="5" creationId="{D5EF4252-95FF-6080-E1C7-7B091E651950}"/>
          </ac:graphicFrameMkLst>
        </pc:graphicFrameChg>
      </pc:sldChg>
    </pc:docChg>
  </pc:docChgLst>
  <pc:docChgLst>
    <pc:chgData name="Arş. Gör. Berkay Zülfikar KIZILIRMAK" userId="9b7cea82-bd78-48d9-a33f-090ac540eb70" providerId="ADAL" clId="{7852BC7A-15FB-4A21-9E11-5CA68EC49A26}"/>
    <pc:docChg chg="custSel modSld">
      <pc:chgData name="Arş. Gör. Berkay Zülfikar KIZILIRMAK" userId="9b7cea82-bd78-48d9-a33f-090ac540eb70" providerId="ADAL" clId="{7852BC7A-15FB-4A21-9E11-5CA68EC49A26}" dt="2026-02-26T11:25:10.251" v="14" actId="20577"/>
      <pc:docMkLst>
        <pc:docMk/>
      </pc:docMkLst>
      <pc:sldChg chg="modSp mod">
        <pc:chgData name="Arş. Gör. Berkay Zülfikar KIZILIRMAK" userId="9b7cea82-bd78-48d9-a33f-090ac540eb70" providerId="ADAL" clId="{7852BC7A-15FB-4A21-9E11-5CA68EC49A26}" dt="2026-02-26T11:25:10.251" v="14" actId="20577"/>
        <pc:sldMkLst>
          <pc:docMk/>
          <pc:sldMk cId="736525898" sldId="264"/>
        </pc:sldMkLst>
        <pc:graphicFrameChg chg="mod modGraphic">
          <ac:chgData name="Arş. Gör. Berkay Zülfikar KIZILIRMAK" userId="9b7cea82-bd78-48d9-a33f-090ac540eb70" providerId="ADAL" clId="{7852BC7A-15FB-4A21-9E11-5CA68EC49A26}" dt="2026-02-26T11:25:10.251" v="14" actId="20577"/>
          <ac:graphicFrameMkLst>
            <pc:docMk/>
            <pc:sldMk cId="736525898" sldId="264"/>
            <ac:graphicFrameMk id="5" creationId="{59B9C1A9-5267-E048-9194-325203C75A1A}"/>
          </ac:graphicFrameMkLst>
        </pc:graphicFrameChg>
      </pc:sldChg>
      <pc:sldChg chg="modSp mod">
        <pc:chgData name="Arş. Gör. Berkay Zülfikar KIZILIRMAK" userId="9b7cea82-bd78-48d9-a33f-090ac540eb70" providerId="ADAL" clId="{7852BC7A-15FB-4A21-9E11-5CA68EC49A26}" dt="2026-02-24T13:26:36.529" v="10"/>
        <pc:sldMkLst>
          <pc:docMk/>
          <pc:sldMk cId="4078594500" sldId="266"/>
        </pc:sldMkLst>
        <pc:graphicFrameChg chg="mod modGraphic">
          <ac:chgData name="Arş. Gör. Berkay Zülfikar KIZILIRMAK" userId="9b7cea82-bd78-48d9-a33f-090ac540eb70" providerId="ADAL" clId="{7852BC7A-15FB-4A21-9E11-5CA68EC49A26}" dt="2026-02-24T13:26:36.529" v="10"/>
          <ac:graphicFrameMkLst>
            <pc:docMk/>
            <pc:sldMk cId="4078594500" sldId="266"/>
            <ac:graphicFrameMk id="5" creationId="{75D8445A-B294-5602-6287-B59D73874E0D}"/>
          </ac:graphicFrameMkLst>
        </pc:graphicFrameChg>
      </pc:sldChg>
    </pc:docChg>
  </pc:docChgLst>
  <pc:docChgLst>
    <pc:chgData name="Arş. Gör. Engin ÇAĞLAR" userId="7103c4f1-472b-4e73-80a5-9fda1806d03f" providerId="ADAL" clId="{280BC3B8-B17B-4EF9-A1BF-6C2F2618FE85}"/>
    <pc:docChg chg="modSld">
      <pc:chgData name="Arş. Gör. Engin ÇAĞLAR" userId="7103c4f1-472b-4e73-80a5-9fda1806d03f" providerId="ADAL" clId="{280BC3B8-B17B-4EF9-A1BF-6C2F2618FE85}" dt="2026-02-13T12:51:53.804" v="5"/>
      <pc:docMkLst>
        <pc:docMk/>
      </pc:docMkLst>
      <pc:sldChg chg="modSp">
        <pc:chgData name="Arş. Gör. Engin ÇAĞLAR" userId="7103c4f1-472b-4e73-80a5-9fda1806d03f" providerId="ADAL" clId="{280BC3B8-B17B-4EF9-A1BF-6C2F2618FE85}" dt="2026-02-13T12:51:53.804" v="5"/>
        <pc:sldMkLst>
          <pc:docMk/>
          <pc:sldMk cId="4078594500" sldId="266"/>
        </pc:sldMkLst>
        <pc:graphicFrameChg chg="mod">
          <ac:chgData name="Arş. Gör. Engin ÇAĞLAR" userId="7103c4f1-472b-4e73-80a5-9fda1806d03f" providerId="ADAL" clId="{280BC3B8-B17B-4EF9-A1BF-6C2F2618FE85}" dt="2026-02-13T12:51:53.804" v="5"/>
          <ac:graphicFrameMkLst>
            <pc:docMk/>
            <pc:sldMk cId="4078594500" sldId="266"/>
            <ac:graphicFrameMk id="5" creationId="{75D8445A-B294-5602-6287-B59D73874E0D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ikdörtgen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t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 rtl="0"/>
            <a:endParaRPr lang="tr-TR" dirty="0">
              <a:latin typeface="Arial" panose="020B0604020202020204" pitchFamily="34" charset="0"/>
            </a:endParaRPr>
          </a:p>
        </p:txBody>
      </p:sp>
      <p:sp>
        <p:nvSpPr>
          <p:cNvPr id="34819" name="Dikdörtgen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t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 rtl="0"/>
            <a:fld id="{8EB1AC0F-E286-44A1-8E5A-20BC1E627360}" type="datetime1">
              <a:rPr lang="tr-TR" smtClean="0">
                <a:latin typeface="Arial" panose="020B0604020202020204" pitchFamily="34" charset="0"/>
              </a:rPr>
              <a:t>24.02.2026</a:t>
            </a:fld>
            <a:endParaRPr lang="tr-TR" dirty="0">
              <a:latin typeface="Arial" panose="020B0604020202020204" pitchFamily="34" charset="0"/>
            </a:endParaRPr>
          </a:p>
        </p:txBody>
      </p:sp>
      <p:sp>
        <p:nvSpPr>
          <p:cNvPr id="34820" name="Dikdörtgen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b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 rtl="0"/>
            <a:endParaRPr lang="tr-TR" dirty="0">
              <a:latin typeface="Arial" panose="020B0604020202020204" pitchFamily="34" charset="0"/>
            </a:endParaRPr>
          </a:p>
        </p:txBody>
      </p:sp>
      <p:sp>
        <p:nvSpPr>
          <p:cNvPr id="34821" name="Dikdörtgen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b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 rtl="0"/>
            <a:fld id="{F0B6EC5B-DE15-4B62-9DC0-DE1BD893DD16}" type="slidenum">
              <a:rPr lang="tr-TR" smtClean="0">
                <a:latin typeface="Arial" panose="020B0604020202020204" pitchFamily="34" charset="0"/>
              </a:rPr>
              <a:pPr/>
              <a:t>‹#›</a:t>
            </a:fld>
            <a:endParaRPr lang="tr-TR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86820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ikdörtgen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t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endParaRPr lang="tr-TR" noProof="0"/>
          </a:p>
        </p:txBody>
      </p:sp>
      <p:sp>
        <p:nvSpPr>
          <p:cNvPr id="26627" name="Dikdörtgen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t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fld id="{8B2142ED-62CF-4BE7-A720-C948E8939493}" type="datetime1">
              <a:rPr lang="tr-TR" noProof="0" smtClean="0"/>
              <a:t>24.02.2026</a:t>
            </a:fld>
            <a:endParaRPr lang="tr-TR" noProof="0"/>
          </a:p>
        </p:txBody>
      </p:sp>
      <p:sp>
        <p:nvSpPr>
          <p:cNvPr id="26628" name="Dikdörtgen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6629" name="Dikdörtgen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t" anchorCtr="0" compatLnSpc="1">
            <a:prstTxWarp prst="textNoShape">
              <a:avLst/>
            </a:prstTxWarp>
          </a:bodyPr>
          <a:lstStyle/>
          <a:p>
            <a:pPr lvl="0" rtl="0"/>
            <a:r>
              <a:rPr lang="tr-TR" noProof="0"/>
              <a:t>Asıl metin stillerini düzenlemek için tıklayın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</a:p>
        </p:txBody>
      </p:sp>
      <p:sp>
        <p:nvSpPr>
          <p:cNvPr id="26630" name="Dikdörtgen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b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endParaRPr lang="tr-TR" noProof="0"/>
          </a:p>
        </p:txBody>
      </p:sp>
      <p:sp>
        <p:nvSpPr>
          <p:cNvPr id="26631" name="Dikdörtgen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b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fld id="{823FACB9-4E35-4CB3-835A-2EBF55FAEDE3}" type="slidenum">
              <a:rPr lang="tr-TR" noProof="0" smtClean="0"/>
              <a:pPr/>
              <a:t>‹#›</a:t>
            </a:fld>
            <a:endParaRPr lang="tr-TR" noProof="0"/>
          </a:p>
        </p:txBody>
      </p:sp>
    </p:spTree>
    <p:extLst>
      <p:ext uri="{BB962C8B-B14F-4D97-AF65-F5344CB8AC3E}">
        <p14:creationId xmlns:p14="http://schemas.microsoft.com/office/powerpoint/2010/main" val="97186942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B36F6-45CF-44EC-92EC-747323348449}" type="datetime1">
              <a:rPr lang="tr-TR" altLang="en-US" smtClean="0"/>
              <a:t>24.02.2026</a:t>
            </a:fld>
            <a:endParaRPr lang="tr-TR" alt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5280F-DE53-48B1-9FB9-96A39916642A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993316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B1398-D18F-4241-92D7-094D1F5D15C5}" type="datetime1">
              <a:rPr lang="tr-TR" altLang="en-US" smtClean="0"/>
              <a:t>24.02.2026</a:t>
            </a:fld>
            <a:endParaRPr lang="tr-TR" alt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119E-5338-4B55-81DC-57EAC9440FD0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363383244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A5FAC-E593-49AE-AED3-51E74CBDF44F}" type="datetime1">
              <a:rPr lang="tr-TR" altLang="en-US" smtClean="0"/>
              <a:t>24.02.2026</a:t>
            </a:fld>
            <a:endParaRPr lang="tr-TR" alt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251BA-4196-46F7-BF5E-DE37F6712AD1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2713300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21EA4-7451-46EF-AC9C-BE38A0CA0DC9}" type="datetime1">
              <a:rPr lang="tr-TR" altLang="en-US" smtClean="0"/>
              <a:t>24.02.2026</a:t>
            </a:fld>
            <a:endParaRPr lang="tr-TR" alt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6F290-D301-4864-9490-340EF11588D9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2004947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DF7E-E0B3-4182-8D13-C2DDF93AB6B5}" type="datetime1">
              <a:rPr lang="tr-TR" altLang="en-US" smtClean="0"/>
              <a:t>24.02.2026</a:t>
            </a:fld>
            <a:endParaRPr lang="tr-TR" alt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08CE1-DD55-4A43-A479-EF83A2DC3985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3922947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E61A1-2D1E-4E9B-9B82-8D3E08C5898F}" type="datetime1">
              <a:rPr lang="tr-TR" altLang="en-US" smtClean="0"/>
              <a:t>24.02.2026</a:t>
            </a:fld>
            <a:endParaRPr lang="tr-TR" alt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7AF89-6755-46F5-BBCF-E571D7F311A5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3776520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B15FF-4579-4682-8FD7-06AFF4EE0B6F}" type="datetime1">
              <a:rPr lang="tr-TR" altLang="en-US" smtClean="0"/>
              <a:t>24.02.2026</a:t>
            </a:fld>
            <a:endParaRPr lang="tr-TR" altLang="en-US" dirty="0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BE3C0-1208-4260-82C3-0EB040027195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307366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031B7-64B7-4EF9-8B21-78A5D432910C}" type="datetime1">
              <a:rPr lang="tr-TR" altLang="en-US" smtClean="0"/>
              <a:t>24.02.2026</a:t>
            </a:fld>
            <a:endParaRPr lang="tr-TR" altLang="en-US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02DF6-5EF1-449D-8E8F-F40E7D2FCBCB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2210734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EDB3C-10B7-4BB8-B7E6-EC2F3E485486}" type="datetime1">
              <a:rPr lang="tr-TR" altLang="en-US" smtClean="0"/>
              <a:t>24.02.2026</a:t>
            </a:fld>
            <a:endParaRPr lang="tr-TR" altLang="en-US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460AA-1533-4548-8781-A6D0EAE276D6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731592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B1398-D18F-4241-92D7-094D1F5D15C5}" type="datetime1">
              <a:rPr lang="tr-TR" altLang="en-US" smtClean="0"/>
              <a:t>24.02.2026</a:t>
            </a:fld>
            <a:endParaRPr lang="tr-TR" alt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119E-5338-4B55-81DC-57EAC9440FD0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216947016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B1398-D18F-4241-92D7-094D1F5D15C5}" type="datetime1">
              <a:rPr lang="tr-TR" altLang="en-US" smtClean="0"/>
              <a:t>24.02.2026</a:t>
            </a:fld>
            <a:endParaRPr lang="tr-TR" alt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119E-5338-4B55-81DC-57EAC9440FD0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193702023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B1398-D18F-4241-92D7-094D1F5D15C5}" type="datetime1">
              <a:rPr lang="tr-TR" altLang="en-US" smtClean="0"/>
              <a:t>24.02.2026</a:t>
            </a:fld>
            <a:endParaRPr lang="tr-TR" alt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5119E-5338-4B55-81DC-57EAC9440FD0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2856845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785A80-9C81-E5DA-AE77-838D31A697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o 4">
            <a:extLst>
              <a:ext uri="{FF2B5EF4-FFF2-40B4-BE49-F238E27FC236}">
                <a16:creationId xmlns:a16="http://schemas.microsoft.com/office/drawing/2014/main" id="{75D8445A-B294-5602-6287-B59D73874E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9858867"/>
              </p:ext>
            </p:extLst>
          </p:nvPr>
        </p:nvGraphicFramePr>
        <p:xfrm>
          <a:off x="467544" y="548680"/>
          <a:ext cx="7632847" cy="4673512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272141">
                  <a:extLst>
                    <a:ext uri="{9D8B030D-6E8A-4147-A177-3AD203B41FA5}">
                      <a16:colId xmlns:a16="http://schemas.microsoft.com/office/drawing/2014/main" val="4224116842"/>
                    </a:ext>
                  </a:extLst>
                </a:gridCol>
                <a:gridCol w="1272141">
                  <a:extLst>
                    <a:ext uri="{9D8B030D-6E8A-4147-A177-3AD203B41FA5}">
                      <a16:colId xmlns:a16="http://schemas.microsoft.com/office/drawing/2014/main" val="2859875989"/>
                    </a:ext>
                  </a:extLst>
                </a:gridCol>
                <a:gridCol w="1272141">
                  <a:extLst>
                    <a:ext uri="{9D8B030D-6E8A-4147-A177-3AD203B41FA5}">
                      <a16:colId xmlns:a16="http://schemas.microsoft.com/office/drawing/2014/main" val="1854824708"/>
                    </a:ext>
                  </a:extLst>
                </a:gridCol>
                <a:gridCol w="1272141">
                  <a:extLst>
                    <a:ext uri="{9D8B030D-6E8A-4147-A177-3AD203B41FA5}">
                      <a16:colId xmlns:a16="http://schemas.microsoft.com/office/drawing/2014/main" val="1394301653"/>
                    </a:ext>
                  </a:extLst>
                </a:gridCol>
                <a:gridCol w="1272141">
                  <a:extLst>
                    <a:ext uri="{9D8B030D-6E8A-4147-A177-3AD203B41FA5}">
                      <a16:colId xmlns:a16="http://schemas.microsoft.com/office/drawing/2014/main" val="2175925871"/>
                    </a:ext>
                  </a:extLst>
                </a:gridCol>
                <a:gridCol w="636071">
                  <a:extLst>
                    <a:ext uri="{9D8B030D-6E8A-4147-A177-3AD203B41FA5}">
                      <a16:colId xmlns:a16="http://schemas.microsoft.com/office/drawing/2014/main" val="1919661560"/>
                    </a:ext>
                  </a:extLst>
                </a:gridCol>
                <a:gridCol w="636071">
                  <a:extLst>
                    <a:ext uri="{9D8B030D-6E8A-4147-A177-3AD203B41FA5}">
                      <a16:colId xmlns:a16="http://schemas.microsoft.com/office/drawing/2014/main" val="3024763223"/>
                    </a:ext>
                  </a:extLst>
                </a:gridCol>
              </a:tblGrid>
              <a:tr h="250028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Saatler / </a:t>
                      </a:r>
                      <a:r>
                        <a:rPr lang="tr-TR" sz="800" u="none" strike="noStrike" dirty="0" err="1">
                          <a:effectLst/>
                        </a:rPr>
                        <a:t>Hours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Pazartesi / </a:t>
                      </a:r>
                      <a:r>
                        <a:rPr lang="tr-TR" sz="800" u="none" strike="noStrike" dirty="0" err="1">
                          <a:effectLst/>
                        </a:rPr>
                        <a:t>Monday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Salı / </a:t>
                      </a:r>
                      <a:r>
                        <a:rPr lang="tr-TR" sz="800" u="none" strike="noStrike" dirty="0" err="1">
                          <a:effectLst/>
                        </a:rPr>
                        <a:t>Tuesday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Çarşamba / </a:t>
                      </a:r>
                      <a:r>
                        <a:rPr lang="tr-TR" sz="800" u="none" strike="noStrike" dirty="0" err="1">
                          <a:effectLst/>
                        </a:rPr>
                        <a:t>Wednesday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Perşembe / </a:t>
                      </a:r>
                      <a:r>
                        <a:rPr lang="tr-TR" sz="800" u="none" strike="noStrike" dirty="0" err="1">
                          <a:effectLst/>
                        </a:rPr>
                        <a:t>Thursday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Cuma / </a:t>
                      </a:r>
                      <a:r>
                        <a:rPr lang="tr-TR" sz="800" u="none" strike="noStrike" dirty="0" err="1">
                          <a:effectLst/>
                        </a:rPr>
                        <a:t>Friday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254384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09.00-09.50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COMP104 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r>
                        <a:rPr lang="tr-TR" sz="800" u="none" strike="noStrike" dirty="0" err="1">
                          <a:effectLst/>
                        </a:rPr>
                        <a:t>Section</a:t>
                      </a:r>
                      <a:r>
                        <a:rPr lang="tr-TR" sz="800" u="none" strike="noStrike" dirty="0">
                          <a:effectLst/>
                        </a:rPr>
                        <a:t> 1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PTR1006 </a:t>
                      </a:r>
                      <a:r>
                        <a:rPr lang="tr-TR" sz="800" u="none" strike="noStrike" dirty="0" err="1">
                          <a:effectLst/>
                        </a:rPr>
                        <a:t>Ethics</a:t>
                      </a:r>
                      <a:r>
                        <a:rPr lang="tr-TR" sz="800" u="none" strike="noStrike" dirty="0">
                          <a:effectLst/>
                        </a:rPr>
                        <a:t> in </a:t>
                      </a:r>
                      <a:r>
                        <a:rPr lang="tr-TR" sz="800" u="none" strike="noStrike" dirty="0" err="1">
                          <a:effectLst/>
                        </a:rPr>
                        <a:t>Physiotherapy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and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Rehabilitation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Doç. Dr. Başar ÖZTÜRK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PTR1002 </a:t>
                      </a:r>
                      <a:r>
                        <a:rPr lang="tr-TR" sz="800" u="none" strike="noStrike" dirty="0" err="1">
                          <a:effectLst/>
                        </a:rPr>
                        <a:t>Heat</a:t>
                      </a:r>
                      <a:r>
                        <a:rPr lang="tr-TR" sz="800" u="none" strike="noStrike" dirty="0">
                          <a:effectLst/>
                        </a:rPr>
                        <a:t>, </a:t>
                      </a:r>
                      <a:r>
                        <a:rPr lang="tr-TR" sz="800" u="none" strike="noStrike" dirty="0" err="1">
                          <a:effectLst/>
                        </a:rPr>
                        <a:t>Light</a:t>
                      </a:r>
                      <a:r>
                        <a:rPr lang="tr-TR" sz="800" u="none" strike="noStrike" dirty="0">
                          <a:effectLst/>
                        </a:rPr>
                        <a:t>, </a:t>
                      </a:r>
                      <a:r>
                        <a:rPr lang="tr-TR" sz="800" u="none" strike="noStrike" dirty="0" err="1">
                          <a:effectLst/>
                        </a:rPr>
                        <a:t>Hydrotherapy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</a:p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800" u="none" strike="noStrike" dirty="0">
                          <a:effectLst/>
                        </a:rPr>
                        <a:t> Doç. Dr. Başar ÖZTÜRK</a:t>
                      </a:r>
                    </a:p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MED1004 </a:t>
                      </a:r>
                      <a:r>
                        <a:rPr lang="tr-TR" sz="800" u="none" strike="noStrike" dirty="0" err="1">
                          <a:effectLst/>
                        </a:rPr>
                        <a:t>Anatomy</a:t>
                      </a:r>
                      <a:r>
                        <a:rPr lang="tr-TR" sz="800" u="none" strike="noStrike" dirty="0">
                          <a:effectLst/>
                        </a:rPr>
                        <a:t> II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Dr. Öğr. Üyesi Abdul Veli İSMAİLOĞLU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TURK108</a:t>
                      </a:r>
                    </a:p>
                    <a:p>
                      <a:pPr algn="ctr" fontAlgn="b"/>
                      <a:r>
                        <a:rPr lang="tr-TR" sz="800" u="none" strike="noStrike" dirty="0" err="1">
                          <a:effectLst/>
                        </a:rPr>
                        <a:t>Section</a:t>
                      </a:r>
                      <a:r>
                        <a:rPr lang="tr-TR" sz="800" u="none" strike="noStrike" dirty="0">
                          <a:effectLst/>
                        </a:rPr>
                        <a:t> 3 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30596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10.00-10.50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138555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11.00-11.50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PTR1055 Active </a:t>
                      </a:r>
                      <a:r>
                        <a:rPr lang="tr-TR" sz="800" u="none" strike="noStrike" dirty="0" err="1">
                          <a:effectLst/>
                        </a:rPr>
                        <a:t>Aging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and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Physiotherapy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Dr. Öğr. Üyesi Baha NACİ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308040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12.00-12.50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3792170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13.00-13.50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TURK104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Section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MED1012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Histopathology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800" u="none" strike="noStrike" dirty="0">
                          <a:effectLst/>
                        </a:rPr>
                        <a:t>Doç. Dr. Başar ÖZTÜRK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Dr. Öğr. Üyesi Dila ŞENER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404052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14.00-14.50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MED1008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Physiology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II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Dr. Öğr. Üyesi Muzaffer Beyza OZANSOY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PTR1008 Presentation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and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Communication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Skills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Physiotherapy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and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Rehabilitation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Dr. Öğr. Üyesi Can AKPOLAT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PTR1010  Normal Motor Development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Dr.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Öğr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Üyesi Ayşe Asena YEKDANEH</a:t>
                      </a:r>
                    </a:p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PTR1004 Normal Motor Development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Dr.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Öğr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Üyesi  Ayşe Asena YEKDANEH</a:t>
                      </a:r>
                    </a:p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232775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15.00-15.50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MED1016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Biophysics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Dr. Öğr. Üyesi Sevim ŞAHİN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160103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16.00-16.50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ENG104</a:t>
                      </a:r>
                    </a:p>
                    <a:p>
                      <a:pPr algn="ctr" fontAlgn="b"/>
                      <a:r>
                        <a:rPr lang="tr-TR" sz="800" u="none" strike="noStrike" dirty="0" err="1">
                          <a:effectLst/>
                        </a:rPr>
                        <a:t>Section</a:t>
                      </a:r>
                      <a:r>
                        <a:rPr lang="tr-TR" sz="800" u="none" strike="noStrike" dirty="0">
                          <a:effectLst/>
                        </a:rPr>
                        <a:t> 6</a:t>
                      </a:r>
                    </a:p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897629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17.00-17.50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PTR1052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Psychosocial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Rehabilitation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Dr. Öğr. Üyesi Zeynep İrem BULUT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563359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18.00-18.50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8453554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19.00-19.50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9359819"/>
                  </a:ext>
                </a:extLst>
              </a:tr>
            </a:tbl>
          </a:graphicData>
        </a:graphic>
      </p:graphicFrame>
      <p:sp>
        <p:nvSpPr>
          <p:cNvPr id="6" name="Metin kutusu 5">
            <a:extLst>
              <a:ext uri="{FF2B5EF4-FFF2-40B4-BE49-F238E27FC236}">
                <a16:creationId xmlns:a16="http://schemas.microsoft.com/office/drawing/2014/main" id="{6F992F08-5D97-5689-137C-5FFB0BF1CBE5}"/>
              </a:ext>
            </a:extLst>
          </p:cNvPr>
          <p:cNvSpPr txBox="1"/>
          <p:nvPr/>
        </p:nvSpPr>
        <p:spPr>
          <a:xfrm>
            <a:off x="467544" y="116632"/>
            <a:ext cx="763284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Clr>
                <a:srgbClr val="ED7D31"/>
              </a:buClr>
              <a:buNone/>
              <a:defRPr/>
            </a:pPr>
            <a:r>
              <a:rPr lang="tr-TR" sz="1500" b="1" dirty="0">
                <a:solidFill>
                  <a:prstClr val="black"/>
                </a:solidFill>
              </a:rPr>
              <a:t>1. Sınıf </a:t>
            </a:r>
            <a:r>
              <a:rPr kumimoji="0" lang="tr-TR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Haftalık Ders Programı / </a:t>
            </a:r>
            <a:r>
              <a:rPr lang="tr-TR" sz="1500" b="1" dirty="0">
                <a:solidFill>
                  <a:prstClr val="black"/>
                </a:solidFill>
              </a:rPr>
              <a:t>1</a:t>
            </a:r>
            <a:r>
              <a:rPr kumimoji="0" lang="tr-TR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. Grade </a:t>
            </a:r>
            <a:r>
              <a:rPr kumimoji="0" lang="tr-TR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Weekly</a:t>
            </a:r>
            <a:r>
              <a:rPr kumimoji="0" lang="tr-TR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Schedule</a:t>
            </a:r>
          </a:p>
        </p:txBody>
      </p:sp>
    </p:spTree>
    <p:extLst>
      <p:ext uri="{BB962C8B-B14F-4D97-AF65-F5344CB8AC3E}">
        <p14:creationId xmlns:p14="http://schemas.microsoft.com/office/powerpoint/2010/main" val="4078594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6D330AD-9D7A-507B-FFE3-404AFD2066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o 4">
            <a:extLst>
              <a:ext uri="{FF2B5EF4-FFF2-40B4-BE49-F238E27FC236}">
                <a16:creationId xmlns:a16="http://schemas.microsoft.com/office/drawing/2014/main" id="{59B9C1A9-5267-E048-9194-325203C75A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9310210"/>
              </p:ext>
            </p:extLst>
          </p:nvPr>
        </p:nvGraphicFramePr>
        <p:xfrm>
          <a:off x="467544" y="548680"/>
          <a:ext cx="8029458" cy="5216452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174284">
                  <a:extLst>
                    <a:ext uri="{9D8B030D-6E8A-4147-A177-3AD203B41FA5}">
                      <a16:colId xmlns:a16="http://schemas.microsoft.com/office/drawing/2014/main" val="4224116842"/>
                    </a:ext>
                  </a:extLst>
                </a:gridCol>
                <a:gridCol w="1174284">
                  <a:extLst>
                    <a:ext uri="{9D8B030D-6E8A-4147-A177-3AD203B41FA5}">
                      <a16:colId xmlns:a16="http://schemas.microsoft.com/office/drawing/2014/main" val="2859875989"/>
                    </a:ext>
                  </a:extLst>
                </a:gridCol>
                <a:gridCol w="587142">
                  <a:extLst>
                    <a:ext uri="{9D8B030D-6E8A-4147-A177-3AD203B41FA5}">
                      <a16:colId xmlns:a16="http://schemas.microsoft.com/office/drawing/2014/main" val="1854824708"/>
                    </a:ext>
                  </a:extLst>
                </a:gridCol>
                <a:gridCol w="587142">
                  <a:extLst>
                    <a:ext uri="{9D8B030D-6E8A-4147-A177-3AD203B41FA5}">
                      <a16:colId xmlns:a16="http://schemas.microsoft.com/office/drawing/2014/main" val="1450874854"/>
                    </a:ext>
                  </a:extLst>
                </a:gridCol>
                <a:gridCol w="869636">
                  <a:extLst>
                    <a:ext uri="{9D8B030D-6E8A-4147-A177-3AD203B41FA5}">
                      <a16:colId xmlns:a16="http://schemas.microsoft.com/office/drawing/2014/main" val="1394301653"/>
                    </a:ext>
                  </a:extLst>
                </a:gridCol>
                <a:gridCol w="928360">
                  <a:extLst>
                    <a:ext uri="{9D8B030D-6E8A-4147-A177-3AD203B41FA5}">
                      <a16:colId xmlns:a16="http://schemas.microsoft.com/office/drawing/2014/main" val="2175925871"/>
                    </a:ext>
                  </a:extLst>
                </a:gridCol>
                <a:gridCol w="587142">
                  <a:extLst>
                    <a:ext uri="{9D8B030D-6E8A-4147-A177-3AD203B41FA5}">
                      <a16:colId xmlns:a16="http://schemas.microsoft.com/office/drawing/2014/main" val="679194701"/>
                    </a:ext>
                  </a:extLst>
                </a:gridCol>
                <a:gridCol w="587142">
                  <a:extLst>
                    <a:ext uri="{9D8B030D-6E8A-4147-A177-3AD203B41FA5}">
                      <a16:colId xmlns:a16="http://schemas.microsoft.com/office/drawing/2014/main" val="1919661560"/>
                    </a:ext>
                  </a:extLst>
                </a:gridCol>
                <a:gridCol w="587142">
                  <a:extLst>
                    <a:ext uri="{9D8B030D-6E8A-4147-A177-3AD203B41FA5}">
                      <a16:colId xmlns:a16="http://schemas.microsoft.com/office/drawing/2014/main" val="3092392237"/>
                    </a:ext>
                  </a:extLst>
                </a:gridCol>
                <a:gridCol w="947184">
                  <a:extLst>
                    <a:ext uri="{9D8B030D-6E8A-4147-A177-3AD203B41FA5}">
                      <a16:colId xmlns:a16="http://schemas.microsoft.com/office/drawing/2014/main" val="1257217460"/>
                    </a:ext>
                  </a:extLst>
                </a:gridCol>
              </a:tblGrid>
              <a:tr h="250028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Saatler / </a:t>
                      </a:r>
                      <a:r>
                        <a:rPr lang="tr-TR" sz="800" u="none" strike="noStrike" dirty="0" err="1">
                          <a:effectLst/>
                        </a:rPr>
                        <a:t>Hours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Pazartesi / </a:t>
                      </a:r>
                      <a:r>
                        <a:rPr lang="tr-TR" sz="800" u="none" strike="noStrike" dirty="0" err="1">
                          <a:effectLst/>
                        </a:rPr>
                        <a:t>Monday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Salı / </a:t>
                      </a:r>
                      <a:r>
                        <a:rPr lang="tr-TR" sz="800" u="none" strike="noStrike" dirty="0" err="1">
                          <a:effectLst/>
                        </a:rPr>
                        <a:t>Tuesday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Çarşamba / </a:t>
                      </a:r>
                      <a:r>
                        <a:rPr lang="tr-TR" sz="800" u="none" strike="noStrike" dirty="0" err="1">
                          <a:effectLst/>
                        </a:rPr>
                        <a:t>Wednesday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Perşembe / </a:t>
                      </a:r>
                      <a:r>
                        <a:rPr lang="tr-TR" sz="800" u="none" strike="noStrike" dirty="0" err="1">
                          <a:effectLst/>
                        </a:rPr>
                        <a:t>Thursday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Cuma / </a:t>
                      </a:r>
                      <a:r>
                        <a:rPr lang="tr-TR" sz="800" u="none" strike="noStrike" dirty="0" err="1">
                          <a:effectLst/>
                        </a:rPr>
                        <a:t>Friday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Cumartesi /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Saturday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2543847"/>
                  </a:ext>
                </a:extLst>
              </a:tr>
              <a:tr h="18202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09.00-09.50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gridSpan="2">
                  <a:txBody>
                    <a:bodyPr/>
                    <a:lstStyle/>
                    <a:p>
                      <a:pPr algn="ctr"/>
                      <a:r>
                        <a:rPr lang="tr-TR" sz="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PTR2006 </a:t>
                      </a:r>
                      <a:r>
                        <a:rPr lang="tr-TR" sz="8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Manipulative</a:t>
                      </a:r>
                      <a:r>
                        <a:rPr lang="tr-TR" sz="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8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Treatment</a:t>
                      </a:r>
                      <a:r>
                        <a:rPr lang="tr-TR" sz="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II </a:t>
                      </a:r>
                    </a:p>
                    <a:p>
                      <a:pPr algn="ctr"/>
                      <a:r>
                        <a:rPr lang="tr-TR" sz="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Dr. Öğr. Üyesi Baha NACİ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9"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INTS2028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Clinical Summer Internship I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800" u="none" strike="noStrike" dirty="0">
                          <a:effectLst/>
                        </a:rPr>
                        <a:t>Dr. Öğr. Üyesi Zeynep İrem BULUT </a:t>
                      </a:r>
                    </a:p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305967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10.00-10.50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800" u="none" strike="noStrike" dirty="0">
                          <a:effectLst/>
                        </a:rPr>
                        <a:t>MED2020 </a:t>
                      </a:r>
                      <a:r>
                        <a:rPr lang="tr-TR" sz="800" u="none" strike="noStrike" dirty="0" err="1">
                          <a:effectLst/>
                        </a:rPr>
                        <a:t>Exercise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Physiology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800" u="none" strike="noStrike" dirty="0">
                          <a:effectLst/>
                        </a:rPr>
                        <a:t>Dr. Öğr. Üyesi Mehmet Alperen PEKTAŞ</a:t>
                      </a:r>
                      <a:r>
                        <a:rPr lang="tr-TR" sz="8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MED2014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Exercise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Physiology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800" u="none" strike="noStrike" dirty="0">
                          <a:effectLst/>
                        </a:rPr>
                        <a:t>Dr. Öğr. Üyesi Mehmet Alperen PEKTAŞ</a:t>
                      </a:r>
                      <a:r>
                        <a:rPr lang="tr-TR" sz="8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0110987"/>
                  </a:ext>
                </a:extLst>
              </a:tr>
              <a:tr h="38628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11.00-11.50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STAT2082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Biostatistics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Dr. Öğr. Üyesi Zehra CİVAN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Section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</a:p>
                    <a:p>
                      <a:pPr algn="ctr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HLTH2025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en-US" sz="800" u="none" strike="noStrike" dirty="0">
                          <a:effectLst/>
                        </a:rPr>
                        <a:t>Project Preparation I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Dr. Öğr. Üyesi Can AKPOLAT</a:t>
                      </a:r>
                      <a:r>
                        <a:rPr lang="en-US" sz="800" u="none" strike="noStrike" dirty="0">
                          <a:effectLst/>
                        </a:rPr>
                        <a:t> </a:t>
                      </a:r>
                    </a:p>
                    <a:p>
                      <a:pPr algn="ctr"/>
                      <a:endParaRPr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PTR2061 Introduction to the Project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800" u="none" strike="noStrike" dirty="0">
                          <a:effectLst/>
                        </a:rPr>
                        <a:t>Dr. Öğr. Üyesi Can AKPOLAT</a:t>
                      </a:r>
                      <a:r>
                        <a:rPr lang="en-US" sz="800" u="none" strike="noStrike" dirty="0">
                          <a:effectLst/>
                        </a:rPr>
                        <a:t> </a:t>
                      </a:r>
                    </a:p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3080407"/>
                  </a:ext>
                </a:extLst>
              </a:tr>
              <a:tr h="505020">
                <a:tc>
                  <a:txBody>
                    <a:bodyPr/>
                    <a:lstStyle/>
                    <a:p>
                      <a:pPr algn="ctr"/>
                      <a:r>
                        <a:rPr lang="tr-TR" sz="800" u="none" strike="noStrike" dirty="0">
                          <a:effectLst/>
                        </a:rPr>
                        <a:t>12.00-12.50 </a:t>
                      </a:r>
                      <a:endParaRPr lang="tr-TR"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374621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13.00-13.50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404052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14.00-14.50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PTR2010 </a:t>
                      </a:r>
                      <a:r>
                        <a:rPr lang="tr-TR" sz="800" u="none" strike="noStrike" dirty="0" err="1">
                          <a:effectLst/>
                        </a:rPr>
                        <a:t>Physical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Modalities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and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Electrotherapy</a:t>
                      </a:r>
                      <a:r>
                        <a:rPr lang="tr-TR" sz="800" u="none" strike="noStrike" dirty="0">
                          <a:effectLst/>
                        </a:rPr>
                        <a:t> II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Dr. Öğr. Üyesi Zeynep İrem BULUT 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PTR2002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Electrotherapy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II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Dr. Öğr. Üyesi Zeynep İrem BULUT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PTR2014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Kinesiology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and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Biomechanics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II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Doç. Dr. Başar ÖZTÜRK</a:t>
                      </a:r>
                    </a:p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PTR2008 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Kinesiology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and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Biomechanics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II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Doç. Dr. Başar ÖZTÜRK</a:t>
                      </a:r>
                    </a:p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PTR2012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Exercise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Applications in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Physiotherapy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and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Rehabilitation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Doç. Dr. Başar ÖZTÜRK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PTR2004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Principles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of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Therapeutic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Exercise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Doç. Dr. Başar ÖZTÜRK</a:t>
                      </a:r>
                    </a:p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2327753"/>
                  </a:ext>
                </a:extLst>
              </a:tr>
              <a:tr h="707324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15.00-15.50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1601039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16.00-16.50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333917638"/>
                  </a:ext>
                </a:extLst>
              </a:tr>
              <a:tr h="454248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17.00-17.50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3" grid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PTR2033 </a:t>
                      </a:r>
                      <a:r>
                        <a:rPr lang="tr-TR" sz="800" u="none" strike="noStrike" dirty="0" err="1">
                          <a:effectLst/>
                        </a:rPr>
                        <a:t>Occupational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Therapy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Doç. Dr. Başar ÖZTÜRK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tr-TR"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2828965"/>
                  </a:ext>
                </a:extLst>
              </a:tr>
              <a:tr h="529352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18.00-18.50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MED2012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Neurology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Uzm. Dr. Ece BALKUV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3140745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19.00-19.50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3184696"/>
                  </a:ext>
                </a:extLst>
              </a:tr>
              <a:tr h="200844">
                <a:tc vMerge="1"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19.00-19.50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9359819"/>
                  </a:ext>
                </a:extLst>
              </a:tr>
            </a:tbl>
          </a:graphicData>
        </a:graphic>
      </p:graphicFrame>
      <p:sp>
        <p:nvSpPr>
          <p:cNvPr id="6" name="Metin kutusu 5">
            <a:extLst>
              <a:ext uri="{FF2B5EF4-FFF2-40B4-BE49-F238E27FC236}">
                <a16:creationId xmlns:a16="http://schemas.microsoft.com/office/drawing/2014/main" id="{9D7FDB8E-9C5A-C887-D938-616AD1C3B9D4}"/>
              </a:ext>
            </a:extLst>
          </p:cNvPr>
          <p:cNvSpPr txBox="1"/>
          <p:nvPr/>
        </p:nvSpPr>
        <p:spPr>
          <a:xfrm>
            <a:off x="467544" y="116632"/>
            <a:ext cx="763284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D7D31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tr-TR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2. Sınıf Haftalık Ders Programı / 2. Grade </a:t>
            </a:r>
            <a:r>
              <a:rPr kumimoji="0" lang="tr-TR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Weekly</a:t>
            </a:r>
            <a:r>
              <a:rPr kumimoji="0" lang="tr-TR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Schedule</a:t>
            </a:r>
          </a:p>
        </p:txBody>
      </p:sp>
    </p:spTree>
    <p:extLst>
      <p:ext uri="{BB962C8B-B14F-4D97-AF65-F5344CB8AC3E}">
        <p14:creationId xmlns:p14="http://schemas.microsoft.com/office/powerpoint/2010/main" val="736525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D0880CA-2E06-6FD5-3CCF-0EDE1C58CE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o 4">
            <a:extLst>
              <a:ext uri="{FF2B5EF4-FFF2-40B4-BE49-F238E27FC236}">
                <a16:creationId xmlns:a16="http://schemas.microsoft.com/office/drawing/2014/main" id="{D5EF4252-95FF-6080-E1C7-7B091E6519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1967129"/>
              </p:ext>
            </p:extLst>
          </p:nvPr>
        </p:nvGraphicFramePr>
        <p:xfrm>
          <a:off x="467544" y="548680"/>
          <a:ext cx="7632846" cy="5002028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272141">
                  <a:extLst>
                    <a:ext uri="{9D8B030D-6E8A-4147-A177-3AD203B41FA5}">
                      <a16:colId xmlns:a16="http://schemas.microsoft.com/office/drawing/2014/main" val="4224116842"/>
                    </a:ext>
                  </a:extLst>
                </a:gridCol>
                <a:gridCol w="1272141">
                  <a:extLst>
                    <a:ext uri="{9D8B030D-6E8A-4147-A177-3AD203B41FA5}">
                      <a16:colId xmlns:a16="http://schemas.microsoft.com/office/drawing/2014/main" val="2859875989"/>
                    </a:ext>
                  </a:extLst>
                </a:gridCol>
                <a:gridCol w="1272141">
                  <a:extLst>
                    <a:ext uri="{9D8B030D-6E8A-4147-A177-3AD203B41FA5}">
                      <a16:colId xmlns:a16="http://schemas.microsoft.com/office/drawing/2014/main" val="1854824708"/>
                    </a:ext>
                  </a:extLst>
                </a:gridCol>
                <a:gridCol w="1272141">
                  <a:extLst>
                    <a:ext uri="{9D8B030D-6E8A-4147-A177-3AD203B41FA5}">
                      <a16:colId xmlns:a16="http://schemas.microsoft.com/office/drawing/2014/main" val="1394301653"/>
                    </a:ext>
                  </a:extLst>
                </a:gridCol>
                <a:gridCol w="1272141">
                  <a:extLst>
                    <a:ext uri="{9D8B030D-6E8A-4147-A177-3AD203B41FA5}">
                      <a16:colId xmlns:a16="http://schemas.microsoft.com/office/drawing/2014/main" val="2175925871"/>
                    </a:ext>
                  </a:extLst>
                </a:gridCol>
                <a:gridCol w="1272141">
                  <a:extLst>
                    <a:ext uri="{9D8B030D-6E8A-4147-A177-3AD203B41FA5}">
                      <a16:colId xmlns:a16="http://schemas.microsoft.com/office/drawing/2014/main" val="1919661560"/>
                    </a:ext>
                  </a:extLst>
                </a:gridCol>
              </a:tblGrid>
              <a:tr h="250028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Saatler / </a:t>
                      </a:r>
                      <a:r>
                        <a:rPr lang="tr-TR" sz="800" u="none" strike="noStrike" dirty="0" err="1">
                          <a:effectLst/>
                        </a:rPr>
                        <a:t>Hours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Pazartesi / </a:t>
                      </a:r>
                      <a:r>
                        <a:rPr lang="tr-TR" sz="800" u="none" strike="noStrike" dirty="0" err="1">
                          <a:effectLst/>
                        </a:rPr>
                        <a:t>Monday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Salı / </a:t>
                      </a:r>
                      <a:r>
                        <a:rPr lang="tr-TR" sz="800" u="none" strike="noStrike" dirty="0" err="1">
                          <a:effectLst/>
                        </a:rPr>
                        <a:t>Tuesday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Çarşamba / </a:t>
                      </a:r>
                      <a:r>
                        <a:rPr lang="tr-TR" sz="800" u="none" strike="noStrike" dirty="0" err="1">
                          <a:effectLst/>
                        </a:rPr>
                        <a:t>Wednesday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Perşembe / </a:t>
                      </a:r>
                      <a:r>
                        <a:rPr lang="tr-TR" sz="800" u="none" strike="noStrike" dirty="0" err="1">
                          <a:effectLst/>
                        </a:rPr>
                        <a:t>Thursday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Cuma / </a:t>
                      </a:r>
                      <a:r>
                        <a:rPr lang="tr-TR" sz="800" u="none" strike="noStrike" dirty="0" err="1">
                          <a:effectLst/>
                        </a:rPr>
                        <a:t>Friday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254384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08.00-08.50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PTR3002 </a:t>
                      </a:r>
                      <a:r>
                        <a:rPr lang="tr-TR" sz="800" u="none" strike="noStrike" dirty="0" err="1">
                          <a:effectLst/>
                        </a:rPr>
                        <a:t>Neurophysiological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Approaches</a:t>
                      </a:r>
                      <a:r>
                        <a:rPr lang="tr-TR" sz="800" u="none" strike="noStrike" dirty="0">
                          <a:effectLst/>
                        </a:rPr>
                        <a:t> II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Dr. Öğr. Üyesi Aslı YERAL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375326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09.00-09.50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PTR3008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en-US" sz="800" u="none" strike="noStrike" dirty="0">
                          <a:effectLst/>
                        </a:rPr>
                        <a:t>Cardiac Diseases and Rehabilitation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Dr. Öğr. Üyesi Baha NACİ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30596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10.00-10.50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PTR3054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en-US" sz="800" u="none" strike="noStrike" dirty="0">
                          <a:effectLst/>
                        </a:rPr>
                        <a:t>Geriatric Physiotherapy and Rehabilitation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Dr. Öğr. Üyesi Zeynep İrem BULUT</a:t>
                      </a:r>
                    </a:p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8555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11.00-11.50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PTR3065 </a:t>
                      </a:r>
                      <a:r>
                        <a:rPr lang="tr-TR" sz="800" u="none" strike="noStrike" dirty="0" err="1">
                          <a:effectLst/>
                        </a:rPr>
                        <a:t>Gait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Pathologies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Doç. Dr. Başar ÖZTÜRK 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308040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12.00-12.50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3792170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13.00-13.50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404052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14.00-14.50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PTR3006 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Physiotherapy and Rehabilitation in Sports Injuries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Öğr. Gör. Çağdaş IŞIKLAR</a:t>
                      </a:r>
                    </a:p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PTR3010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Physiotherapy and Rehabilitation in Rheumatic Diseases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Dr. Öğr. Üyesi Baha NACİ</a:t>
                      </a:r>
                    </a:p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PTR3004 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Neurological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Rehabilitation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Dr. Öğr. Üyesi Zeynep İrem BULUT</a:t>
                      </a:r>
                    </a:p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PTR3063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Integrated Pain Management in Physiotherapy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800" u="none" strike="noStrike" dirty="0">
                          <a:effectLst/>
                        </a:rPr>
                        <a:t>Dr. Öğr. Üyesi Mehmet Alperen PEKTAŞ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232775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15.00-15.50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160103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16.00-16.50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897629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17.00-17.50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563359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18.00-18.50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8453554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19.00-19.50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9359819"/>
                  </a:ext>
                </a:extLst>
              </a:tr>
            </a:tbl>
          </a:graphicData>
        </a:graphic>
      </p:graphicFrame>
      <p:sp>
        <p:nvSpPr>
          <p:cNvPr id="6" name="Metin kutusu 5">
            <a:extLst>
              <a:ext uri="{FF2B5EF4-FFF2-40B4-BE49-F238E27FC236}">
                <a16:creationId xmlns:a16="http://schemas.microsoft.com/office/drawing/2014/main" id="{66C302FF-B5DB-93AF-C478-0ED684876915}"/>
              </a:ext>
            </a:extLst>
          </p:cNvPr>
          <p:cNvSpPr txBox="1"/>
          <p:nvPr/>
        </p:nvSpPr>
        <p:spPr>
          <a:xfrm>
            <a:off x="467544" y="116632"/>
            <a:ext cx="763284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D7D31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tr-TR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3. Sınıf Haftalık Ders Programı / 3. Grade </a:t>
            </a:r>
            <a:r>
              <a:rPr kumimoji="0" lang="tr-TR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Weekly</a:t>
            </a:r>
            <a:r>
              <a:rPr kumimoji="0" lang="tr-TR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Schedule</a:t>
            </a:r>
          </a:p>
        </p:txBody>
      </p:sp>
    </p:spTree>
    <p:extLst>
      <p:ext uri="{BB962C8B-B14F-4D97-AF65-F5344CB8AC3E}">
        <p14:creationId xmlns:p14="http://schemas.microsoft.com/office/powerpoint/2010/main" val="1699168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o 4">
            <a:extLst>
              <a:ext uri="{FF2B5EF4-FFF2-40B4-BE49-F238E27FC236}">
                <a16:creationId xmlns:a16="http://schemas.microsoft.com/office/drawing/2014/main" id="{8EE01328-5B06-B849-9DF6-4DE9BE2599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2184310"/>
              </p:ext>
            </p:extLst>
          </p:nvPr>
        </p:nvGraphicFramePr>
        <p:xfrm>
          <a:off x="467544" y="548680"/>
          <a:ext cx="7632852" cy="5039128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090407">
                  <a:extLst>
                    <a:ext uri="{9D8B030D-6E8A-4147-A177-3AD203B41FA5}">
                      <a16:colId xmlns:a16="http://schemas.microsoft.com/office/drawing/2014/main" val="4224116842"/>
                    </a:ext>
                  </a:extLst>
                </a:gridCol>
                <a:gridCol w="545204">
                  <a:extLst>
                    <a:ext uri="{9D8B030D-6E8A-4147-A177-3AD203B41FA5}">
                      <a16:colId xmlns:a16="http://schemas.microsoft.com/office/drawing/2014/main" val="2859875989"/>
                    </a:ext>
                  </a:extLst>
                </a:gridCol>
                <a:gridCol w="545204">
                  <a:extLst>
                    <a:ext uri="{9D8B030D-6E8A-4147-A177-3AD203B41FA5}">
                      <a16:colId xmlns:a16="http://schemas.microsoft.com/office/drawing/2014/main" val="3606450794"/>
                    </a:ext>
                  </a:extLst>
                </a:gridCol>
                <a:gridCol w="545204">
                  <a:extLst>
                    <a:ext uri="{9D8B030D-6E8A-4147-A177-3AD203B41FA5}">
                      <a16:colId xmlns:a16="http://schemas.microsoft.com/office/drawing/2014/main" val="1854824708"/>
                    </a:ext>
                  </a:extLst>
                </a:gridCol>
                <a:gridCol w="545204">
                  <a:extLst>
                    <a:ext uri="{9D8B030D-6E8A-4147-A177-3AD203B41FA5}">
                      <a16:colId xmlns:a16="http://schemas.microsoft.com/office/drawing/2014/main" val="3380533621"/>
                    </a:ext>
                  </a:extLst>
                </a:gridCol>
                <a:gridCol w="545204">
                  <a:extLst>
                    <a:ext uri="{9D8B030D-6E8A-4147-A177-3AD203B41FA5}">
                      <a16:colId xmlns:a16="http://schemas.microsoft.com/office/drawing/2014/main" val="1394301653"/>
                    </a:ext>
                  </a:extLst>
                </a:gridCol>
                <a:gridCol w="545204">
                  <a:extLst>
                    <a:ext uri="{9D8B030D-6E8A-4147-A177-3AD203B41FA5}">
                      <a16:colId xmlns:a16="http://schemas.microsoft.com/office/drawing/2014/main" val="2677119493"/>
                    </a:ext>
                  </a:extLst>
                </a:gridCol>
                <a:gridCol w="1090407">
                  <a:extLst>
                    <a:ext uri="{9D8B030D-6E8A-4147-A177-3AD203B41FA5}">
                      <a16:colId xmlns:a16="http://schemas.microsoft.com/office/drawing/2014/main" val="2175925871"/>
                    </a:ext>
                  </a:extLst>
                </a:gridCol>
                <a:gridCol w="1090407">
                  <a:extLst>
                    <a:ext uri="{9D8B030D-6E8A-4147-A177-3AD203B41FA5}">
                      <a16:colId xmlns:a16="http://schemas.microsoft.com/office/drawing/2014/main" val="1919661560"/>
                    </a:ext>
                  </a:extLst>
                </a:gridCol>
                <a:gridCol w="1090407">
                  <a:extLst>
                    <a:ext uri="{9D8B030D-6E8A-4147-A177-3AD203B41FA5}">
                      <a16:colId xmlns:a16="http://schemas.microsoft.com/office/drawing/2014/main" val="3631675605"/>
                    </a:ext>
                  </a:extLst>
                </a:gridCol>
              </a:tblGrid>
              <a:tr h="250028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Saatler / </a:t>
                      </a:r>
                      <a:r>
                        <a:rPr lang="tr-TR" sz="800" u="none" strike="noStrike" dirty="0" err="1">
                          <a:effectLst/>
                        </a:rPr>
                        <a:t>Hours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Pazartesi / </a:t>
                      </a:r>
                      <a:r>
                        <a:rPr lang="tr-TR" sz="800" u="none" strike="noStrike" dirty="0" err="1">
                          <a:effectLst/>
                        </a:rPr>
                        <a:t>Monday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Salı / </a:t>
                      </a:r>
                      <a:r>
                        <a:rPr lang="tr-TR" sz="800" u="none" strike="noStrike" dirty="0" err="1">
                          <a:effectLst/>
                        </a:rPr>
                        <a:t>Tuesday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Çarşamba / </a:t>
                      </a:r>
                      <a:r>
                        <a:rPr lang="tr-TR" sz="800" u="none" strike="noStrike" dirty="0" err="1">
                          <a:effectLst/>
                        </a:rPr>
                        <a:t>Wednesday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Perşembe / </a:t>
                      </a:r>
                      <a:r>
                        <a:rPr lang="tr-TR" sz="800" u="none" strike="noStrike" dirty="0" err="1">
                          <a:effectLst/>
                        </a:rPr>
                        <a:t>Thursday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Cuma / </a:t>
                      </a:r>
                      <a:r>
                        <a:rPr lang="tr-TR" sz="800" u="none" strike="noStrike" dirty="0" err="1">
                          <a:effectLst/>
                        </a:rPr>
                        <a:t>Friday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Cumartesi /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Saturday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254384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09.00-09.50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PTR4001  </a:t>
                      </a:r>
                      <a:r>
                        <a:rPr lang="tr-TR" sz="800" u="none" strike="noStrike" dirty="0" err="1">
                          <a:effectLst/>
                        </a:rPr>
                        <a:t>Clinical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Practice</a:t>
                      </a:r>
                      <a:r>
                        <a:rPr lang="tr-TR" sz="800" u="none" strike="noStrike" dirty="0">
                          <a:effectLst/>
                        </a:rPr>
                        <a:t> II 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Dr. Öğr. Üyesi Zeynep İrem BULUT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800" u="none" strike="noStrike" dirty="0">
                          <a:effectLst/>
                        </a:rPr>
                        <a:t>PTR4002  </a:t>
                      </a:r>
                      <a:r>
                        <a:rPr lang="tr-TR" sz="800" u="none" strike="noStrike" dirty="0" err="1">
                          <a:effectLst/>
                        </a:rPr>
                        <a:t>Clinical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Practice</a:t>
                      </a:r>
                      <a:r>
                        <a:rPr lang="tr-TR" sz="800" u="none" strike="noStrike" dirty="0">
                          <a:effectLst/>
                        </a:rPr>
                        <a:t> II 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Dr. Öğr. Üyesi Zeynep İrem BULUT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800" u="none" strike="noStrike" dirty="0">
                        <a:effectLst/>
                      </a:endParaRPr>
                    </a:p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800" u="none" strike="noStrike" dirty="0">
                        <a:effectLst/>
                      </a:endParaRPr>
                    </a:p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800" u="none" strike="noStrike" dirty="0">
                        <a:effectLst/>
                      </a:endParaRPr>
                    </a:p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800" u="none" strike="noStrike" dirty="0">
                        <a:effectLst/>
                      </a:endParaRPr>
                    </a:p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800" u="none" strike="noStrike" dirty="0">
                          <a:effectLst/>
                        </a:rPr>
                        <a:t>PTR4001 </a:t>
                      </a:r>
                      <a:r>
                        <a:rPr lang="tr-TR" sz="800" u="none" strike="noStrike" dirty="0" err="1">
                          <a:effectLst/>
                        </a:rPr>
                        <a:t>Clinical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Practice</a:t>
                      </a:r>
                      <a:r>
                        <a:rPr lang="tr-TR" sz="800" u="none" strike="noStrike" dirty="0">
                          <a:effectLst/>
                        </a:rPr>
                        <a:t> II 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Dr. Öğr. Üyesi Zeynep İrem BULUT 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800" u="none" strike="noStrike" dirty="0">
                          <a:effectLst/>
                        </a:rPr>
                        <a:t>PTR4002  </a:t>
                      </a:r>
                      <a:r>
                        <a:rPr lang="tr-TR" sz="800" u="none" strike="noStrike" dirty="0" err="1">
                          <a:effectLst/>
                        </a:rPr>
                        <a:t>Clinical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Practice</a:t>
                      </a:r>
                      <a:r>
                        <a:rPr lang="tr-TR" sz="800" u="none" strike="noStrike" dirty="0">
                          <a:effectLst/>
                        </a:rPr>
                        <a:t> II 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Dr. Öğr. Üyesi Zeynep İrem BULUT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PTR4001  </a:t>
                      </a:r>
                      <a:r>
                        <a:rPr lang="tr-TR" sz="800" u="none" strike="noStrike" dirty="0" err="1">
                          <a:effectLst/>
                        </a:rPr>
                        <a:t>Clinical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Practice</a:t>
                      </a:r>
                      <a:r>
                        <a:rPr lang="tr-TR" sz="800" u="none" strike="noStrike" dirty="0">
                          <a:effectLst/>
                        </a:rPr>
                        <a:t> II 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Dr. Öğr. Üyesi Zeynep İrem BULUT 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800" u="none" strike="noStrike" dirty="0">
                          <a:effectLst/>
                        </a:rPr>
                        <a:t>PTR4002  </a:t>
                      </a:r>
                      <a:r>
                        <a:rPr lang="tr-TR" sz="800" u="none" strike="noStrike" dirty="0" err="1">
                          <a:effectLst/>
                        </a:rPr>
                        <a:t>Clinical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Practice</a:t>
                      </a:r>
                      <a:r>
                        <a:rPr lang="tr-TR" sz="800" u="none" strike="noStrike" dirty="0">
                          <a:effectLst/>
                        </a:rPr>
                        <a:t> II</a:t>
                      </a:r>
                    </a:p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800" u="none" strike="noStrike" dirty="0">
                          <a:effectLst/>
                        </a:rPr>
                        <a:t>Dr. Öğr. Üyesi Zeynep İrem BULUT 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r>
                        <a:rPr lang="en-US" sz="800" u="none" strike="noStrike" dirty="0">
                          <a:effectLst/>
                        </a:rPr>
                        <a:t>PTR4052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en-US" sz="800" u="none" strike="noStrike" dirty="0">
                          <a:effectLst/>
                        </a:rPr>
                        <a:t>Assistive Technology and Rehabilitation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Dr. Öğr. Üyesi Ayşe Asena YEKDANEH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INTS4007 Professional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Practice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Physiotherapy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II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Dr. Öğr. Üyesi Zeynep İrem BULUT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30596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10.00-10.50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8555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11.00-11.50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PTR2060 Literature Review and Reading in Physiotherapy and Rehabilitation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</a:p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Dr. Öğr. Üyesi Ayşe Asena YEKDANEH</a:t>
                      </a:r>
                    </a:p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308040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12.00-12.50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3792170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13.00-13.50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404052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14.00-14.50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PTR2062 Age-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Specific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Physical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Activity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Dr. Öğr. Üyesi Baha NACİ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232775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15.00-15.50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160103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16.00-16.50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897629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17.00-17.50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563359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18.00-18.50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8453554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19.00-19.50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9359819"/>
                  </a:ext>
                </a:extLst>
              </a:tr>
            </a:tbl>
          </a:graphicData>
        </a:graphic>
      </p:graphicFrame>
      <p:sp>
        <p:nvSpPr>
          <p:cNvPr id="6" name="Metin kutusu 5">
            <a:extLst>
              <a:ext uri="{FF2B5EF4-FFF2-40B4-BE49-F238E27FC236}">
                <a16:creationId xmlns:a16="http://schemas.microsoft.com/office/drawing/2014/main" id="{1487B3B6-E638-5A43-9E21-84C9C66E5AC2}"/>
              </a:ext>
            </a:extLst>
          </p:cNvPr>
          <p:cNvSpPr txBox="1"/>
          <p:nvPr/>
        </p:nvSpPr>
        <p:spPr>
          <a:xfrm>
            <a:off x="467544" y="116632"/>
            <a:ext cx="763284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Clr>
                <a:srgbClr val="ED7D31"/>
              </a:buClr>
              <a:buNone/>
              <a:defRPr/>
            </a:pPr>
            <a:r>
              <a:rPr lang="tr-TR" sz="1500" b="1" dirty="0">
                <a:solidFill>
                  <a:prstClr val="black"/>
                </a:solidFill>
              </a:rPr>
              <a:t>4. Sınıf </a:t>
            </a:r>
            <a:r>
              <a:rPr kumimoji="0" lang="tr-TR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Haftalık Ders Programı / 4. Grade </a:t>
            </a:r>
            <a:r>
              <a:rPr kumimoji="0" lang="tr-TR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Weekly</a:t>
            </a:r>
            <a:r>
              <a:rPr kumimoji="0" lang="tr-TR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Schedule</a:t>
            </a:r>
          </a:p>
        </p:txBody>
      </p:sp>
    </p:spTree>
    <p:extLst>
      <p:ext uri="{BB962C8B-B14F-4D97-AF65-F5344CB8AC3E}">
        <p14:creationId xmlns:p14="http://schemas.microsoft.com/office/powerpoint/2010/main" val="3285909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3104</TotalTime>
  <Words>769</Words>
  <Application>Microsoft Office PowerPoint</Application>
  <PresentationFormat>Ekran Gösterisi (4:3)</PresentationFormat>
  <Paragraphs>253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 Teması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Bartu Seçilmiş</dc:creator>
  <cp:lastModifiedBy>Arş. Gör. Berkay Zülfikar KIZILIRMAK</cp:lastModifiedBy>
  <cp:revision>27</cp:revision>
  <cp:lastPrinted>2022-02-24T09:20:43Z</cp:lastPrinted>
  <dcterms:created xsi:type="dcterms:W3CDTF">2021-04-20T12:55:35Z</dcterms:created>
  <dcterms:modified xsi:type="dcterms:W3CDTF">2026-02-26T11:25:20Z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